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9" r:id="rId5"/>
    <p:sldId id="258" r:id="rId6"/>
    <p:sldId id="261" r:id="rId7"/>
  </p:sldIdLst>
  <p:sldSz cx="12192000" cy="6858000"/>
  <p:notesSz cx="6858000" cy="9945688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A1E3F64-5513-4FE5-AA48-405911A63C80}" v="1" dt="2025-08-07T15:16:44.81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74" d="100"/>
          <a:sy n="74" d="100"/>
        </p:scale>
        <p:origin x="811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07/08/2025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12FF670-712E-4F13-0598-B2E7120C39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11840" y="169863"/>
            <a:ext cx="1846797" cy="681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F1FC64A-6CD3-F539-3B62-4B9BD7D127C1}"/>
              </a:ext>
            </a:extLst>
          </p:cNvPr>
          <p:cNvSpPr/>
          <p:nvPr/>
        </p:nvSpPr>
        <p:spPr>
          <a:xfrm>
            <a:off x="-135866" y="6118208"/>
            <a:ext cx="124637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Grow the Game. Inspire the Next Generation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A9D25819-E122-6C81-5B6D-E5EE965971CD}"/>
              </a:ext>
            </a:extLst>
          </p:cNvPr>
          <p:cNvSpPr/>
          <p:nvPr/>
        </p:nvSpPr>
        <p:spPr>
          <a:xfrm>
            <a:off x="2733675" y="1292941"/>
            <a:ext cx="6034685" cy="375778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endParaRPr lang="en-GB" b="1" dirty="0">
              <a:solidFill>
                <a:schemeClr val="tx1"/>
              </a:solidFill>
            </a:endParaRPr>
          </a:p>
          <a:p>
            <a:pPr algn="ctr"/>
            <a:r>
              <a:rPr lang="en-GB" sz="3200" b="1" dirty="0">
                <a:solidFill>
                  <a:schemeClr val="tx1"/>
                </a:solidFill>
              </a:rPr>
              <a:t>Tennis Cornwall</a:t>
            </a:r>
          </a:p>
          <a:p>
            <a:pPr algn="ctr"/>
            <a:endParaRPr lang="en-GB" sz="3200" b="1" dirty="0">
              <a:solidFill>
                <a:schemeClr val="tx1"/>
              </a:solidFill>
            </a:endParaRPr>
          </a:p>
          <a:p>
            <a:pPr algn="ctr"/>
            <a:r>
              <a:rPr lang="en-GB" sz="3200" b="1" dirty="0">
                <a:solidFill>
                  <a:schemeClr val="tx1"/>
                </a:solidFill>
              </a:rPr>
              <a:t>Organisation Chart and Update </a:t>
            </a:r>
          </a:p>
          <a:p>
            <a:pPr algn="ctr"/>
            <a:br>
              <a:rPr lang="en-GB" sz="3200" b="1" dirty="0">
                <a:solidFill>
                  <a:schemeClr val="tx1"/>
                </a:solidFill>
              </a:rPr>
            </a:br>
            <a:r>
              <a:rPr lang="en-GB" sz="3200" b="1" dirty="0">
                <a:solidFill>
                  <a:schemeClr val="tx1"/>
                </a:solidFill>
              </a:rPr>
              <a:t>AUGUST 2025</a:t>
            </a:r>
          </a:p>
          <a:p>
            <a:pPr algn="ctr"/>
            <a:endParaRPr lang="en-GB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AD723-1AD4-0752-9582-DE0BC1775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kumimoji="0" lang="en-GB" altLang="en-US" sz="4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lang="en-GB" dirty="0"/>
          </a:p>
        </p:txBody>
      </p:sp>
      <p:pic>
        <p:nvPicPr>
          <p:cNvPr id="2059" name="Picture 2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0ABBF862-88C0-6479-DCA6-698F7BA259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5075" y="498942"/>
            <a:ext cx="2498725" cy="669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91EE9BC9-7EC7-ED6E-9295-F8ED9D75C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F236D75-B2A7-7D42-B783-0B2A2EF0F8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1271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3B83F78-5315-9041-5B11-F309A36FA5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5450" y="1355725"/>
            <a:ext cx="11741099" cy="48320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1A7BC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OUR VISION: 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GROW THE GAME AND INSPIRE THE NEXT GENERATION</a:t>
            </a:r>
            <a:endParaRPr kumimoji="0" lang="en-GB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1A7BC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OUR MISSION: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TO OPEN UP TENNIS IN CORNWALL BY MAKING IT ACCESSIBLE, WELCOMING AND ENJOYABLE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FOR ONE AND ALL (ONEN HAG OLL)</a:t>
            </a:r>
            <a:endParaRPr kumimoji="0" lang="en-GB" altLang="en-US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rgbClr val="1A7BC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OUR VALUES:  </a:t>
            </a:r>
            <a:r>
              <a:rPr kumimoji="0" lang="en-GB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TEAMWORK / INTEGRITY / PASSION / EXCELLENCE / INCLUSION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altLang="en-US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rgbClr val="1A7BC0"/>
                </a:solidFill>
                <a:effectLst/>
                <a:latin typeface="Calibri" panose="020F0502020204030204" pitchFamily="34" charset="0"/>
                <a:ea typeface="Cambria" panose="02040503050406030204" pitchFamily="18" charset="0"/>
                <a:cs typeface="Calibri" panose="020F0502020204030204" pitchFamily="34" charset="0"/>
              </a:rPr>
              <a:t>OUR OBJECTIVES: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A great place to start tennis. 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Emphasis on an enjoyable start and developing the right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skills to compete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Tennis for life.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 Supporting opportunities to enjoy the game at venues across Cornwall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An inspiring and connected workforce. 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Coaches and volunteers encouraged, supported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and recognised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GB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An innovative organisation</a:t>
            </a: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. Providing leadership, sound administration and good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GB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MS Mincho" panose="02020609040205080304" pitchFamily="49" charset="-128"/>
                <a:cs typeface="Calibri" panose="020F0502020204030204" pitchFamily="34" charset="0"/>
              </a:rPr>
              <a:t>relationships with the Cornwall Tennis Community</a:t>
            </a:r>
            <a:endParaRPr kumimoji="0" lang="en-GB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96AAEE84-13AB-EAAE-FC69-41154FED1EF8}"/>
              </a:ext>
            </a:extLst>
          </p:cNvPr>
          <p:cNvSpPr/>
          <p:nvPr/>
        </p:nvSpPr>
        <p:spPr>
          <a:xfrm>
            <a:off x="838200" y="239418"/>
            <a:ext cx="7711984" cy="96130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kumimoji="0" lang="en-GB" altLang="en-US" sz="1980" b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Tennis Cornwall Strategic Plan  2023-25</a:t>
            </a:r>
            <a:endParaRPr lang="en-GB" sz="1980" b="1" dirty="0">
              <a:solidFill>
                <a:schemeClr val="tx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C4A5986-7692-052E-7EE5-9A423FA91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99" y="6327602"/>
            <a:ext cx="12113802" cy="530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3603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B6929BA-970A-4A22-8F2C-D9CC350B7D0B}"/>
              </a:ext>
            </a:extLst>
          </p:cNvPr>
          <p:cNvSpPr/>
          <p:nvPr/>
        </p:nvSpPr>
        <p:spPr>
          <a:xfrm>
            <a:off x="4740526" y="1759775"/>
            <a:ext cx="2517912" cy="8282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Mike Thomas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Chair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LTA Councillor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8E9DC1FF-F111-4462-4345-3E111376541E}"/>
              </a:ext>
            </a:extLst>
          </p:cNvPr>
          <p:cNvSpPr/>
          <p:nvPr/>
        </p:nvSpPr>
        <p:spPr>
          <a:xfrm>
            <a:off x="4740526" y="3763361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Vacant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Treasurer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8BC7FB5C-C076-D641-C864-1866C0E5E29E}"/>
              </a:ext>
            </a:extLst>
          </p:cNvPr>
          <p:cNvSpPr/>
          <p:nvPr/>
        </p:nvSpPr>
        <p:spPr>
          <a:xfrm>
            <a:off x="3205486" y="233188"/>
            <a:ext cx="5543824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Tennis Cornwall Committee  August 2025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E09FC56B-4D11-744E-5F42-F329477EA4F0}"/>
              </a:ext>
            </a:extLst>
          </p:cNvPr>
          <p:cNvSpPr/>
          <p:nvPr/>
        </p:nvSpPr>
        <p:spPr>
          <a:xfrm>
            <a:off x="1192149" y="1648688"/>
            <a:ext cx="2495826" cy="92765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Rachel Smith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Deputy Chair/ Safeguarding Lead</a:t>
            </a: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D5E08655-A0F8-25B4-A897-5EB7E2DF78E5}"/>
              </a:ext>
            </a:extLst>
          </p:cNvPr>
          <p:cNvSpPr/>
          <p:nvPr/>
        </p:nvSpPr>
        <p:spPr>
          <a:xfrm>
            <a:off x="8221903" y="1759775"/>
            <a:ext cx="2517912" cy="82826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Sonya Newton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(Co-opted)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56CD6216-9F3A-3B62-E256-B7F545708600}"/>
              </a:ext>
            </a:extLst>
          </p:cNvPr>
          <p:cNvSpPr/>
          <p:nvPr/>
        </p:nvSpPr>
        <p:spPr>
          <a:xfrm>
            <a:off x="1170063" y="3837882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Warren Nield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Sponsorship Lead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88A34BFD-D218-5A4C-AD79-AE084528108A}"/>
              </a:ext>
            </a:extLst>
          </p:cNvPr>
          <p:cNvSpPr/>
          <p:nvPr/>
        </p:nvSpPr>
        <p:spPr>
          <a:xfrm>
            <a:off x="8221903" y="3763360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</a:rPr>
              <a:t>Brett Dye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(Co-opted)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84EFB29C-41F8-20F9-1E54-740FFD1706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8097" y="215428"/>
            <a:ext cx="1756740" cy="648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0D60B801-DA13-E4FF-0A6D-75E662685A4F}"/>
              </a:ext>
            </a:extLst>
          </p:cNvPr>
          <p:cNvSpPr/>
          <p:nvPr/>
        </p:nvSpPr>
        <p:spPr>
          <a:xfrm>
            <a:off x="-135866" y="6118208"/>
            <a:ext cx="124637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Grow the Game. Inspire the Next Generation</a:t>
            </a: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50D4F1CF-1060-B3FF-F037-2772AD85DBD2}"/>
              </a:ext>
            </a:extLst>
          </p:cNvPr>
          <p:cNvSpPr/>
          <p:nvPr/>
        </p:nvSpPr>
        <p:spPr>
          <a:xfrm>
            <a:off x="6836026" y="5296638"/>
            <a:ext cx="2517912" cy="82825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Tracey Moses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Administrator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(non voting)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5CD99ED-1EAF-32D5-6D91-DF71ADD98FD5}"/>
              </a:ext>
            </a:extLst>
          </p:cNvPr>
          <p:cNvSpPr/>
          <p:nvPr/>
        </p:nvSpPr>
        <p:spPr>
          <a:xfrm>
            <a:off x="2838063" y="5296637"/>
            <a:ext cx="2517912" cy="896092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r>
              <a:rPr lang="en-US" dirty="0">
                <a:solidFill>
                  <a:schemeClr val="tx1"/>
                </a:solidFill>
              </a:rPr>
              <a:t>Hilary Webster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Honorary Life President (non voting)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4082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C685878-A534-F45B-2DA1-99EDD503B0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D3CBF35-553B-555D-3BBB-B4348FAE16C1}"/>
              </a:ext>
            </a:extLst>
          </p:cNvPr>
          <p:cNvSpPr/>
          <p:nvPr/>
        </p:nvSpPr>
        <p:spPr>
          <a:xfrm>
            <a:off x="4595456" y="3016481"/>
            <a:ext cx="2517912" cy="92764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Grow the Game and Inspire the Next Generation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D1FBD7E-BAD3-457F-91C1-C0138E90AD77}"/>
              </a:ext>
            </a:extLst>
          </p:cNvPr>
          <p:cNvSpPr/>
          <p:nvPr/>
        </p:nvSpPr>
        <p:spPr>
          <a:xfrm>
            <a:off x="2543959" y="4799709"/>
            <a:ext cx="2517912" cy="9276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Coaches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1E34FC39-1FF1-5B8B-9F84-3E36CE72CFEC}"/>
              </a:ext>
            </a:extLst>
          </p:cNvPr>
          <p:cNvSpPr/>
          <p:nvPr/>
        </p:nvSpPr>
        <p:spPr>
          <a:xfrm>
            <a:off x="6890759" y="4799710"/>
            <a:ext cx="2517912" cy="92764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Parents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9933EC8D-F473-2DFF-8C12-439D4E8EF9A9}"/>
              </a:ext>
            </a:extLst>
          </p:cNvPr>
          <p:cNvSpPr/>
          <p:nvPr/>
        </p:nvSpPr>
        <p:spPr>
          <a:xfrm>
            <a:off x="4635863" y="1352905"/>
            <a:ext cx="2517912" cy="92765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Players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48DDFC7E-6E63-E145-41F6-C578FE7303C1}"/>
              </a:ext>
            </a:extLst>
          </p:cNvPr>
          <p:cNvSpPr/>
          <p:nvPr/>
        </p:nvSpPr>
        <p:spPr>
          <a:xfrm>
            <a:off x="8545359" y="3051786"/>
            <a:ext cx="2517912" cy="92765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>
                <a:solidFill>
                  <a:schemeClr val="tx1"/>
                </a:solidFill>
              </a:rPr>
              <a:t>Clubs/ Venues</a:t>
            </a:r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B8E0850E-B3B9-7065-A06E-CB3327BC3BF5}"/>
              </a:ext>
            </a:extLst>
          </p:cNvPr>
          <p:cNvSpPr/>
          <p:nvPr/>
        </p:nvSpPr>
        <p:spPr>
          <a:xfrm>
            <a:off x="3205486" y="233188"/>
            <a:ext cx="5543824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T</a:t>
            </a:r>
            <a:r>
              <a:rPr lang="en-GB" b="1" dirty="0">
                <a:solidFill>
                  <a:schemeClr val="tx1"/>
                </a:solidFill>
              </a:rPr>
              <a:t>he Cornwall Tennis Community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6478128E-9476-1ED1-1B23-F2C8674D10F7}"/>
              </a:ext>
            </a:extLst>
          </p:cNvPr>
          <p:cNvSpPr/>
          <p:nvPr/>
        </p:nvSpPr>
        <p:spPr>
          <a:xfrm>
            <a:off x="957779" y="3052407"/>
            <a:ext cx="2495826" cy="92765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</a:rPr>
              <a:t>Volunteers</a:t>
            </a:r>
            <a:endParaRPr lang="en-GB" b="1" dirty="0">
              <a:solidFill>
                <a:schemeClr val="tx1"/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B0D3BA6D-1B90-2701-835C-FAF3E58F6F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8097" y="215428"/>
            <a:ext cx="1756740" cy="6482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B1E29EB-FF9A-B230-1A4D-8F0ACCD6D6C5}"/>
              </a:ext>
            </a:extLst>
          </p:cNvPr>
          <p:cNvSpPr/>
          <p:nvPr/>
        </p:nvSpPr>
        <p:spPr>
          <a:xfrm>
            <a:off x="-135866" y="6118208"/>
            <a:ext cx="124637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Grow the Game. Inspire the Next Generation</a:t>
            </a:r>
          </a:p>
        </p:txBody>
      </p:sp>
      <p:sp>
        <p:nvSpPr>
          <p:cNvPr id="2" name="Arrow: Up 1">
            <a:extLst>
              <a:ext uri="{FF2B5EF4-FFF2-40B4-BE49-F238E27FC236}">
                <a16:creationId xmlns:a16="http://schemas.microsoft.com/office/drawing/2014/main" id="{558E752B-199F-CF8C-1348-55BD6472883B}"/>
              </a:ext>
            </a:extLst>
          </p:cNvPr>
          <p:cNvSpPr/>
          <p:nvPr/>
        </p:nvSpPr>
        <p:spPr>
          <a:xfrm>
            <a:off x="5735082" y="2381897"/>
            <a:ext cx="484632" cy="569167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Arrow: Up 3">
            <a:extLst>
              <a:ext uri="{FF2B5EF4-FFF2-40B4-BE49-F238E27FC236}">
                <a16:creationId xmlns:a16="http://schemas.microsoft.com/office/drawing/2014/main" id="{525557A5-78FB-A733-E714-026661D71B4E}"/>
              </a:ext>
            </a:extLst>
          </p:cNvPr>
          <p:cNvSpPr/>
          <p:nvPr/>
        </p:nvSpPr>
        <p:spPr>
          <a:xfrm rot="16200000">
            <a:off x="3782215" y="3144416"/>
            <a:ext cx="484632" cy="569167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Arrow: Up 10">
            <a:extLst>
              <a:ext uri="{FF2B5EF4-FFF2-40B4-BE49-F238E27FC236}">
                <a16:creationId xmlns:a16="http://schemas.microsoft.com/office/drawing/2014/main" id="{894472C5-AD9F-61B3-8E1B-EBF0E916A14A}"/>
              </a:ext>
            </a:extLst>
          </p:cNvPr>
          <p:cNvSpPr/>
          <p:nvPr/>
        </p:nvSpPr>
        <p:spPr>
          <a:xfrm rot="7813672">
            <a:off x="6694347" y="4114617"/>
            <a:ext cx="484632" cy="569167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1457179E-C881-B494-CCCA-C4CAA8D52BC5}"/>
              </a:ext>
            </a:extLst>
          </p:cNvPr>
          <p:cNvSpPr/>
          <p:nvPr/>
        </p:nvSpPr>
        <p:spPr>
          <a:xfrm rot="5400000">
            <a:off x="7547077" y="3185772"/>
            <a:ext cx="484632" cy="569167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Arrow: Up 14">
            <a:extLst>
              <a:ext uri="{FF2B5EF4-FFF2-40B4-BE49-F238E27FC236}">
                <a16:creationId xmlns:a16="http://schemas.microsoft.com/office/drawing/2014/main" id="{F4DC0CFB-A49B-F0FA-6D78-31C2251290AE}"/>
              </a:ext>
            </a:extLst>
          </p:cNvPr>
          <p:cNvSpPr/>
          <p:nvPr/>
        </p:nvSpPr>
        <p:spPr>
          <a:xfrm rot="13269979">
            <a:off x="4643281" y="4087336"/>
            <a:ext cx="484632" cy="569167"/>
          </a:xfrm>
          <a:prstGeom prst="up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3487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78C29865-E56E-34D4-ECEA-8918F2BD8FB9}"/>
              </a:ext>
            </a:extLst>
          </p:cNvPr>
          <p:cNvSpPr/>
          <p:nvPr/>
        </p:nvSpPr>
        <p:spPr>
          <a:xfrm>
            <a:off x="6278413" y="1231038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Workforce Lead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Ian </a:t>
            </a:r>
            <a:r>
              <a:rPr lang="en-GB" dirty="0" err="1">
                <a:solidFill>
                  <a:schemeClr val="tx1"/>
                </a:solidFill>
              </a:rPr>
              <a:t>Vidgen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14DD16B0-D02D-9CEF-CB0D-414FDFC0F139}"/>
              </a:ext>
            </a:extLst>
          </p:cNvPr>
          <p:cNvSpPr/>
          <p:nvPr/>
        </p:nvSpPr>
        <p:spPr>
          <a:xfrm>
            <a:off x="3404265" y="1223269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Open Court Lead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Dek Buist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F6186EB3-772D-F045-83F1-F62A8BBA67A2}"/>
              </a:ext>
            </a:extLst>
          </p:cNvPr>
          <p:cNvSpPr/>
          <p:nvPr/>
        </p:nvSpPr>
        <p:spPr>
          <a:xfrm>
            <a:off x="577136" y="1223269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League Organiser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Heather Doble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2D0AF41-5E64-6165-8F68-5F2439E7CEF6}"/>
              </a:ext>
            </a:extLst>
          </p:cNvPr>
          <p:cNvSpPr/>
          <p:nvPr/>
        </p:nvSpPr>
        <p:spPr>
          <a:xfrm>
            <a:off x="6322586" y="2217042"/>
            <a:ext cx="2517912" cy="92765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Coaching Lead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Inga </a:t>
            </a:r>
            <a:r>
              <a:rPr lang="en-GB" dirty="0" err="1">
                <a:solidFill>
                  <a:schemeClr val="tx1"/>
                </a:solidFill>
              </a:rPr>
              <a:t>Ziemina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4D1685ED-1287-9156-882F-0375E54609F3}"/>
              </a:ext>
            </a:extLst>
          </p:cNvPr>
          <p:cNvSpPr/>
          <p:nvPr/>
        </p:nvSpPr>
        <p:spPr>
          <a:xfrm>
            <a:off x="2715209" y="189989"/>
            <a:ext cx="6564086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b="1" dirty="0">
                <a:solidFill>
                  <a:schemeClr val="tx1"/>
                </a:solidFill>
              </a:rPr>
              <a:t>Tennis Cornwall – Wider Leadership Group  - AUGUST 2025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9589176-7265-8802-EEA8-0CC5B036BCBC}"/>
              </a:ext>
            </a:extLst>
          </p:cNvPr>
          <p:cNvSpPr/>
          <p:nvPr/>
        </p:nvSpPr>
        <p:spPr>
          <a:xfrm>
            <a:off x="575712" y="2267945"/>
            <a:ext cx="2473739" cy="274696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County Cup Coaches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Holly Drew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Izzy Honeywood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Joel Fern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Claudio </a:t>
            </a:r>
            <a:r>
              <a:rPr lang="en-GB" dirty="0" err="1">
                <a:solidFill>
                  <a:schemeClr val="tx1"/>
                </a:solidFill>
              </a:rPr>
              <a:t>Domizi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r>
              <a:rPr lang="en-GB" dirty="0">
                <a:solidFill>
                  <a:schemeClr val="tx1"/>
                </a:solidFill>
              </a:rPr>
              <a:t>Ryan Fern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Tim Webster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Inga </a:t>
            </a:r>
            <a:r>
              <a:rPr lang="en-GB" dirty="0" err="1">
                <a:solidFill>
                  <a:schemeClr val="tx1"/>
                </a:solidFill>
              </a:rPr>
              <a:t>Ziemina</a:t>
            </a:r>
            <a:r>
              <a:rPr lang="en-GB" dirty="0">
                <a:solidFill>
                  <a:schemeClr val="tx1"/>
                </a:solidFill>
              </a:rPr>
              <a:t> 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4BCE8D1-2002-9624-809C-98E1544F54FE}"/>
              </a:ext>
            </a:extLst>
          </p:cNvPr>
          <p:cNvSpPr/>
          <p:nvPr/>
        </p:nvSpPr>
        <p:spPr>
          <a:xfrm>
            <a:off x="628601" y="5155527"/>
            <a:ext cx="2420850" cy="82826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Padel Ambassador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73756A8-9A18-1A14-AE71-B20470D49074}"/>
              </a:ext>
            </a:extLst>
          </p:cNvPr>
          <p:cNvSpPr/>
          <p:nvPr/>
        </p:nvSpPr>
        <p:spPr>
          <a:xfrm>
            <a:off x="9096952" y="2246739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County Referee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Sue Eames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A1200520-323A-E8D9-3BBF-240416AA51BE}"/>
              </a:ext>
            </a:extLst>
          </p:cNvPr>
          <p:cNvSpPr/>
          <p:nvPr/>
        </p:nvSpPr>
        <p:spPr>
          <a:xfrm>
            <a:off x="9096952" y="1231038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Schools Leads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Emma Hurworth/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Jo Bales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9BD8EDA-01A7-5707-1F36-2593BDD4A8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88517" y="138973"/>
            <a:ext cx="1759611" cy="64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681E204E-4388-2235-97B1-033F1FC8DC98}"/>
              </a:ext>
            </a:extLst>
          </p:cNvPr>
          <p:cNvSpPr/>
          <p:nvPr/>
        </p:nvSpPr>
        <p:spPr>
          <a:xfrm>
            <a:off x="3460206" y="3276993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Website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C</a:t>
            </a:r>
            <a:r>
              <a:rPr lang="en-GB" dirty="0" err="1">
                <a:solidFill>
                  <a:schemeClr val="tx1"/>
                </a:solidFill>
              </a:rPr>
              <a:t>hris</a:t>
            </a:r>
            <a:r>
              <a:rPr lang="en-GB" dirty="0">
                <a:solidFill>
                  <a:schemeClr val="tx1"/>
                </a:solidFill>
              </a:rPr>
              <a:t> Smith</a:t>
            </a: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3589B6A-6D07-FA70-C7CB-A93DEB9F67A0}"/>
              </a:ext>
            </a:extLst>
          </p:cNvPr>
          <p:cNvSpPr/>
          <p:nvPr/>
        </p:nvSpPr>
        <p:spPr>
          <a:xfrm>
            <a:off x="-135866" y="6118208"/>
            <a:ext cx="12463733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effectLst/>
              </a:rPr>
              <a:t>Grow the Game. Inspire the Next Generation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1968D5E7-DFDB-6DFC-1B5A-F9E0FF9A1DBA}"/>
              </a:ext>
            </a:extLst>
          </p:cNvPr>
          <p:cNvSpPr/>
          <p:nvPr/>
        </p:nvSpPr>
        <p:spPr>
          <a:xfrm>
            <a:off x="6322586" y="3389656"/>
            <a:ext cx="5196640" cy="2869491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County Team Captains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Holly Drew – Ladies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Chris Peters – Men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Hannah Brownlee – Ladies Over 35s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Robin Purcell – Men’s Over 35s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Dave Forrest – Men’s Over 50s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Julie Chappell – Ladies Over 55s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Sallyann Homer – Ladies Over 60s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Lynn Heckford – Ladies Over 65s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Dave - Men’s Over 80s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F70A76F5-EA28-B8C8-EA5C-8278E63B6039}"/>
              </a:ext>
            </a:extLst>
          </p:cNvPr>
          <p:cNvSpPr/>
          <p:nvPr/>
        </p:nvSpPr>
        <p:spPr>
          <a:xfrm>
            <a:off x="3460206" y="5049271"/>
            <a:ext cx="2437597" cy="106116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b="1" dirty="0">
                <a:solidFill>
                  <a:schemeClr val="tx1"/>
                </a:solidFill>
              </a:rPr>
              <a:t>Court Supervisors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Nick Bailey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Mike Thomas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Tracey Moses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D258791E-9C1B-55B6-ABDA-2AE8B4A9CECC}"/>
              </a:ext>
            </a:extLst>
          </p:cNvPr>
          <p:cNvSpPr/>
          <p:nvPr/>
        </p:nvSpPr>
        <p:spPr>
          <a:xfrm>
            <a:off x="3420048" y="2246739"/>
            <a:ext cx="2469166" cy="83099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b="1" dirty="0">
                <a:solidFill>
                  <a:schemeClr val="tx1"/>
                </a:solidFill>
              </a:rPr>
              <a:t>Equality, Diversity and Inclusion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Vacant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7796790-CA97-D27D-D269-1D90D1CC928D}"/>
              </a:ext>
            </a:extLst>
          </p:cNvPr>
          <p:cNvSpPr/>
          <p:nvPr/>
        </p:nvSpPr>
        <p:spPr>
          <a:xfrm>
            <a:off x="3434077" y="4158938"/>
            <a:ext cx="2517912" cy="728869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>
            <a:defPPr>
              <a:defRPr lang="en-GB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b="1" dirty="0">
              <a:solidFill>
                <a:schemeClr val="tx1"/>
              </a:solidFill>
            </a:endParaRPr>
          </a:p>
          <a:p>
            <a:pPr algn="ctr"/>
            <a:r>
              <a:rPr lang="en-US" b="1" dirty="0">
                <a:solidFill>
                  <a:schemeClr val="tx1"/>
                </a:solidFill>
              </a:rPr>
              <a:t>Marcomms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Bella Watkins</a:t>
            </a:r>
            <a:endParaRPr lang="en-GB" dirty="0">
              <a:solidFill>
                <a:schemeClr val="tx1"/>
              </a:solidFill>
            </a:endParaRPr>
          </a:p>
          <a:p>
            <a:pPr algn="ctr"/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6531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B2510A-3C0F-1787-BF8E-CCCEAD510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Activity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BB569-5B5C-7784-6E39-3513D913E2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58033"/>
            <a:ext cx="10515600" cy="51348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We are in the process of developing a new website and while we work on that we did not want you to miss out on our current work, so here is a summary.</a:t>
            </a:r>
          </a:p>
          <a:p>
            <a:pPr marL="0" indent="0">
              <a:buNone/>
            </a:pPr>
            <a:r>
              <a:rPr lang="en-US" dirty="0"/>
              <a:t>Activities – Mini tennis festivals completed. Support given to Penzance/Hayle Tennis Clubs for their inclusion project</a:t>
            </a:r>
          </a:p>
          <a:p>
            <a:pPr marL="0" indent="0">
              <a:buNone/>
            </a:pPr>
            <a:r>
              <a:rPr lang="en-US" dirty="0"/>
              <a:t>New Inclusion Lead – Dek Buist, will be taking on this role during August and getting himself up to speed.</a:t>
            </a:r>
          </a:p>
          <a:p>
            <a:pPr marL="0" indent="0">
              <a:buNone/>
            </a:pPr>
            <a:r>
              <a:rPr lang="en-US" dirty="0"/>
              <a:t>Financial position – accounts for the year ending December 2024 are being given a check over by independent accountants. Copy available on request.</a:t>
            </a:r>
          </a:p>
          <a:p>
            <a:pPr marL="0" indent="0">
              <a:buNone/>
            </a:pPr>
            <a:r>
              <a:rPr lang="en-US" dirty="0"/>
              <a:t>We are becoming a Charitable Incorporated </a:t>
            </a:r>
            <a:r>
              <a:rPr lang="en-US" dirty="0" err="1"/>
              <a:t>Organisation</a:t>
            </a:r>
            <a:r>
              <a:rPr lang="en-US" dirty="0"/>
              <a:t> and work is underway with external assistance to complete this move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5318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483</Words>
  <Application>Microsoft Office PowerPoint</Application>
  <PresentationFormat>Widescreen</PresentationFormat>
  <Paragraphs>107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office theme</vt:lpstr>
      <vt:lpstr>PowerPoint Presentation</vt:lpstr>
      <vt:lpstr> </vt:lpstr>
      <vt:lpstr>PowerPoint Presentation</vt:lpstr>
      <vt:lpstr>PowerPoint Presentation</vt:lpstr>
      <vt:lpstr>PowerPoint Presentation</vt:lpstr>
      <vt:lpstr>Current Activity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Thomas</dc:creator>
  <cp:lastModifiedBy>Mike Thomas</cp:lastModifiedBy>
  <cp:revision>259</cp:revision>
  <cp:lastPrinted>2024-11-10T18:39:20Z</cp:lastPrinted>
  <dcterms:created xsi:type="dcterms:W3CDTF">2024-04-14T18:57:45Z</dcterms:created>
  <dcterms:modified xsi:type="dcterms:W3CDTF">2025-08-07T15:38:58Z</dcterms:modified>
</cp:coreProperties>
</file>